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Fira Sans Condensed Light"/>
      <p:regular r:id="rId21"/>
      <p:bold r:id="rId22"/>
      <p:italic r:id="rId23"/>
      <p:boldItalic r:id="rId24"/>
    </p:embeddedFont>
    <p:embeddedFont>
      <p:font typeface="Fira Sans Condensed"/>
      <p:regular r:id="rId25"/>
      <p:bold r:id="rId26"/>
      <p:italic r:id="rId27"/>
      <p:boldItalic r:id="rId28"/>
    </p:embeddedFont>
    <p:embeddedFont>
      <p:font typeface="Rajdhani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14273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iraSansCondensedLight-bold.fntdata"/><Relationship Id="rId21" Type="http://schemas.openxmlformats.org/officeDocument/2006/relationships/font" Target="fonts/FiraSansCondensedLight-regular.fntdata"/><Relationship Id="rId24" Type="http://schemas.openxmlformats.org/officeDocument/2006/relationships/font" Target="fonts/FiraSansCondensedLight-boldItalic.fntdata"/><Relationship Id="rId23" Type="http://schemas.openxmlformats.org/officeDocument/2006/relationships/font" Target="fonts/FiraSansCondensed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Condensed-bold.fntdata"/><Relationship Id="rId25" Type="http://schemas.openxmlformats.org/officeDocument/2006/relationships/font" Target="fonts/FiraSansCondensed-regular.fntdata"/><Relationship Id="rId28" Type="http://schemas.openxmlformats.org/officeDocument/2006/relationships/font" Target="fonts/FiraSansCondensed-boldItalic.fntdata"/><Relationship Id="rId27" Type="http://schemas.openxmlformats.org/officeDocument/2006/relationships/font" Target="fonts/FiraSans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jdhan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ajdhani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04ae385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04ae385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8b54be9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8b54be9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8b54be9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8b54be9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9a34e80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9a34e80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04ae3859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04ae3859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9a34e80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9a34e80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8b54be9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8b54be9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b54be9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b54be9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df3a8ed1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df3a8ed1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df3a8ed1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df3a8ed1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04ae385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04ae385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a34e809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a34e809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04ae385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04ae385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df3a8ed1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df3a8ed1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b="1" sz="14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i="0" sz="28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moinformatica.com/p/desarrollo-agil-scrum.html" TargetMode="External"/><Relationship Id="rId4" Type="http://schemas.openxmlformats.org/officeDocument/2006/relationships/hyperlink" Target="https://www.pmoinformatica.com/p/desarrollo-agil-scrum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73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3890450" y="1425150"/>
            <a:ext cx="67032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Proyecto: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“Optimizador de cobranza”</a:t>
            </a:r>
            <a:endParaRPr sz="3000"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993025" y="3266621"/>
            <a:ext cx="42426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Integrantes:   - Víctor Silva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		  - </a:t>
            </a:r>
            <a:r>
              <a:rPr lang="es">
                <a:solidFill>
                  <a:srgbClr val="FFFFFF"/>
                </a:solidFill>
              </a:rPr>
              <a:t>Martín Soto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Sección</a:t>
            </a:r>
            <a:r>
              <a:rPr lang="es">
                <a:solidFill>
                  <a:srgbClr val="FFFFFF"/>
                </a:solidFill>
              </a:rPr>
              <a:t>: </a:t>
            </a:r>
            <a:r>
              <a:rPr lang="es">
                <a:solidFill>
                  <a:srgbClr val="FFFFFF"/>
                </a:solidFill>
              </a:rPr>
              <a:t>Capstone 002D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Docente: Carlos Correa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87600" y="1168025"/>
            <a:ext cx="3366900" cy="2643300"/>
            <a:chOff x="287600" y="1168025"/>
            <a:chExt cx="3366900" cy="2643300"/>
          </a:xfrm>
        </p:grpSpPr>
        <p:sp>
          <p:nvSpPr>
            <p:cNvPr id="56" name="Google Shape;56;p13"/>
            <p:cNvSpPr/>
            <p:nvPr/>
          </p:nvSpPr>
          <p:spPr>
            <a:xfrm>
              <a:off x="287600" y="1168025"/>
              <a:ext cx="3366900" cy="26433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1427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Condensed Light"/>
                <a:ea typeface="Fira Sans Condensed Light"/>
                <a:cs typeface="Fira Sans Condensed Light"/>
                <a:sym typeface="Fira Sans Condensed Light"/>
              </a:endParaRPr>
            </a:p>
          </p:txBody>
        </p:sp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288" y="2106450"/>
              <a:ext cx="3187525" cy="6226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36458" l="0" r="0" t="37070"/>
          <a:stretch/>
        </p:blipFill>
        <p:spPr>
          <a:xfrm>
            <a:off x="4525600" y="170600"/>
            <a:ext cx="4570100" cy="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Base de datos (Mongo DB)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600"/>
            <a:ext cx="8839203" cy="336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60100" y="1813125"/>
            <a:ext cx="4162200" cy="17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Víctor Silva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de software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ágil para documentar procesos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Identificación de oportunidades.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Intereses Profesionales 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712225" y="1781650"/>
            <a:ext cx="4162200" cy="17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Martín Soto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Automatización de procesos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Seguridad del sistema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de proyectos informáticos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Transformación de grandes volúmenes de datos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28375" y="1368425"/>
            <a:ext cx="8501700" cy="27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s"/>
              <a:t>Administrar la configuración de ambientes, servicios de aplicaciones y bases de datos en un entorno empresarial a fin de habilitar operatividad o asegurar la continuidad de los sistemas que apoyan los procesos de negocio de acuerdo a los estándares definidos por la industria.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s"/>
              <a:t>Ofrecer propuestas de solución informática analizando de forma integral los procesos de acuerdo a los requerimientos de la organización.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s"/>
              <a:t>Desarrollar una solución de software utilizando técnicas que permitan sistematizar el proceso de desarrollo y mantenimiento, asegurando el logro de los objetivos.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s"/>
              <a:t>Construir modelos de datos para soportar los requerimientos de la organización de acuerdo a un diseño definido y escalable en el tiempo.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s">
                <a:solidFill>
                  <a:schemeClr val="lt2"/>
                </a:solidFill>
              </a:rPr>
              <a:t>Construir programas y rutinas de variada complejidad para dar solución a requerimientos de la organización, acordes a tecnologías de mercado y utilizando buenas prácticas de codificación.</a:t>
            </a:r>
            <a:endParaRPr>
              <a:solidFill>
                <a:schemeClr val="lt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9" name="Google Shape;129;p24"/>
          <p:cNvSpPr txBox="1"/>
          <p:nvPr>
            <p:ph type="title"/>
          </p:nvPr>
        </p:nvSpPr>
        <p:spPr>
          <a:xfrm>
            <a:off x="720000" y="353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Competencias del perfil de egreso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727200" y="1152475"/>
            <a:ext cx="7704000" cy="25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Realizar pruebas de certificación tanto de los productos como de los procesos utilizando buenas prácticas definidas por la industria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Construir el modelo arquitectónico de una solución sistémica que soporte los procesos de negocio de acuerdo los requerimientos de la organización y estándares industria.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Implementar soluciones sistémicas integrales para automatizar y optimizar procesos de negocio de acuerdo a las necesidades de la organización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Resolver las vulnerabilidades sistémicas para asegurar que el software construido cumple las normas de seguridad exigidas por la industria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Gestionar proyectos informáticos, ofreciendo alternativas para la toma de decisiones de acuerdo a los requerimientos de la organización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720000" y="2230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1115100" y="1152475"/>
            <a:ext cx="6913800" cy="25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Duoc UC. (2022). Guía estudiantil 2022. Duoc UC.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Metodología Scrum: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lphaL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Schwaber, K., &amp; Sutherland, J. (2020). The Scrum Guide: The Definitive Guide to Scrum: The Rules of the Game. Scrum.org.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de proyectos informáticos: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lphaL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PMI. (2021). A Guide to the Project Management Body of Knowledge (PMBOK Guide). Project Management Institute.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PMO Informática. (n.d.). </a:t>
            </a:r>
            <a:r>
              <a:rPr i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ágil Scrum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Recuperado el 25 de noviembre de 2024, de</a:t>
            </a:r>
            <a:r>
              <a:rPr lang="es" sz="12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https://www.pmoinformatica.com/p/desarrollo-agil-scrum.html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24150" y="1197600"/>
            <a:ext cx="47442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</a:t>
            </a:r>
            <a:r>
              <a:rPr lang="es"/>
              <a:t>a gestión actual de la recuperación de deudas enfrenta desafíos clave: 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Los métodos tradicionales de cobranza resultan ineficientes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Ralentización de tiempos de respuesta.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Dificultades de priorizar deudores o de identificar patrones de comportamiento que permitan una toma de decisiones más informada.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720000" y="44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450" y="1115175"/>
            <a:ext cx="2917800" cy="2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24150" y="1427750"/>
            <a:ext cx="4649700" cy="25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</a:t>
            </a:r>
            <a:r>
              <a:rPr lang="es"/>
              <a:t> Optimizador de Cobranzas que automatiza el análisis y predicción de las acciones más eficientes para gestionar los deudores.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Optimizar los recursos, reduce costos operativos y ahorra tiempo al agilizar la toma de decisiones y aplicar estrategias personalizadas.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Herramienta complementaria para mejorar la eficiencia de la cobranza.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/>
              <a:t>Visualización de reportes de procesamientos.</a:t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r>
              <a:rPr lang="es"/>
              <a:t>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825" y="1257550"/>
            <a:ext cx="2628401" cy="26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Metodología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303800" y="1548500"/>
            <a:ext cx="7030500" cy="2541600"/>
          </a:xfrm>
          <a:prstGeom prst="rect">
            <a:avLst/>
          </a:prstGeom>
          <a:solidFill>
            <a:srgbClr val="0C343D">
              <a:alpha val="5647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Para el desarrollo del Proyecto APT "Optimizador de Cobranza," utilizaremos la metodología ágil Scrum, que es ampliamente reconocida por su flexibilidad y capacidad para adaptarse a cambios, lo que resulta ideal para proyectos de desarrollo de software y ciencia de datos.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Plan de Trabajo: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921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Planificación del Proyecto (Sprint 0)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921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Desarrollo de funcionalidades principales (Sprint 1 )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921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Desarrollo del modelo (Sprint 2) 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921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Testeo y pruebas de seguridad (Sprint 3 )</a:t>
            </a:r>
            <a:endParaRPr sz="10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921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Marcha Blanca</a:t>
            </a:r>
            <a:endParaRPr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Evidencias</a:t>
            </a:r>
            <a:endParaRPr sz="26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28300" y="1748175"/>
            <a:ext cx="4076400" cy="19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</a:pPr>
            <a:r>
              <a:rPr lang="es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Las evidencias que se muestran en base al avance del proyecto son: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</a:pPr>
            <a:r>
              <a:rPr lang="es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Página web.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</a:pPr>
            <a:r>
              <a:rPr lang="es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Github.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</a:pPr>
            <a:r>
              <a:rPr lang="es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Trello.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</a:pPr>
            <a:r>
              <a:rPr lang="es" sz="120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 de datos (Mongo DB).</a:t>
            </a:r>
            <a:endParaRPr sz="120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48163"/>
            <a:ext cx="4529875" cy="22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GitHub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126388" y="1138225"/>
            <a:ext cx="52527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GitHub: https://github.com/Martin3125/alloxentric_vue</a:t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00" y="1570450"/>
            <a:ext cx="6759476" cy="3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Trello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25" y="1216725"/>
            <a:ext cx="7334150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Trello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875" y="1175675"/>
            <a:ext cx="7263067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1303800" y="598575"/>
            <a:ext cx="70305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Base de datos (Mongo DB)</a:t>
            </a:r>
            <a:endParaRPr sz="23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88" y="1267875"/>
            <a:ext cx="7214931" cy="3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